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2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440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22"/>
          <p:cNvSpPr/>
          <p:nvPr/>
        </p:nvSpPr>
        <p:spPr>
          <a:xfrm flipV="1">
            <a:off x="5410182" y="3810000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4" name="Rectangle 23"/>
          <p:cNvSpPr/>
          <p:nvPr/>
        </p:nvSpPr>
        <p:spPr>
          <a:xfrm flipV="1">
            <a:off x="5410200" y="3897010"/>
            <a:ext cx="3733801" cy="192024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5" name="Rectangle 24"/>
          <p:cNvSpPr/>
          <p:nvPr/>
        </p:nvSpPr>
        <p:spPr>
          <a:xfrm flipV="1">
            <a:off x="5410200" y="4115167"/>
            <a:ext cx="3733801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6" name="Rectangle 25"/>
          <p:cNvSpPr/>
          <p:nvPr/>
        </p:nvSpPr>
        <p:spPr>
          <a:xfrm flipV="1">
            <a:off x="5410200" y="4164403"/>
            <a:ext cx="1965960" cy="18288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Rectangle 26"/>
          <p:cNvSpPr/>
          <p:nvPr/>
        </p:nvSpPr>
        <p:spPr>
          <a:xfrm flipV="1">
            <a:off x="5410200" y="4199572"/>
            <a:ext cx="1965960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0" name="Rounded Rectangle 29"/>
          <p:cNvSpPr/>
          <p:nvPr/>
        </p:nvSpPr>
        <p:spPr bwMode="white">
          <a:xfrm>
            <a:off x="5410200" y="3962400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1" name="Rounded Rectangle 30"/>
          <p:cNvSpPr/>
          <p:nvPr/>
        </p:nvSpPr>
        <p:spPr bwMode="white">
          <a:xfrm>
            <a:off x="7376507" y="406098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Rectangle 6"/>
          <p:cNvSpPr/>
          <p:nvPr/>
        </p:nvSpPr>
        <p:spPr>
          <a:xfrm>
            <a:off x="1" y="3649662"/>
            <a:ext cx="9144000" cy="244170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0" y="3675527"/>
            <a:ext cx="9144001" cy="14067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 flipV="1">
            <a:off x="6414051" y="3643090"/>
            <a:ext cx="2729950" cy="2484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Rectangle 18"/>
          <p:cNvSpPr/>
          <p:nvPr/>
        </p:nvSpPr>
        <p:spPr>
          <a:xfrm>
            <a:off x="0" y="0"/>
            <a:ext cx="9144000" cy="370170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57200" y="2401887"/>
            <a:ext cx="8458200" cy="1470025"/>
          </a:xfrm>
        </p:spPr>
        <p:txBody>
          <a:bodyPr anchor="b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457200" y="3899938"/>
            <a:ext cx="4953000" cy="1752600"/>
          </a:xfrm>
        </p:spPr>
        <p:txBody>
          <a:bodyPr/>
          <a:lstStyle>
            <a:lvl1pPr marL="64008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6705600" y="4206240"/>
            <a:ext cx="960120" cy="457200"/>
          </a:xfrm>
        </p:spPr>
        <p:txBody>
          <a:bodyPr/>
          <a:lstStyle/>
          <a:p>
            <a:fld id="{0FBA942E-51BD-4BB2-BEF8-AAFF03765C6F}" type="datetimeFigureOut">
              <a:rPr lang="en-US" smtClean="0"/>
              <a:t>5/7/2015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5410200" y="4205288"/>
            <a:ext cx="1295400" cy="457200"/>
          </a:xfrm>
        </p:spPr>
        <p:txBody>
          <a:bodyPr/>
          <a:lstStyle/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8320088" y="1136"/>
            <a:ext cx="747712" cy="365760"/>
          </a:xfrm>
        </p:spPr>
        <p:txBody>
          <a:bodyPr/>
          <a:lstStyle>
            <a:lvl1pPr algn="r">
              <a:defRPr sz="1800">
                <a:solidFill>
                  <a:schemeClr val="bg1"/>
                </a:solidFill>
              </a:defRPr>
            </a:lvl1pPr>
          </a:lstStyle>
          <a:p>
            <a:fld id="{108FE5B0-85DA-4F93-A705-7E6B284C7E7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BA942E-51BD-4BB2-BEF8-AAFF03765C6F}" type="datetimeFigureOut">
              <a:rPr lang="en-US" smtClean="0"/>
              <a:t>5/7/2015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8FE5B0-85DA-4F93-A705-7E6B284C7E7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81800" y="1143000"/>
            <a:ext cx="1905000" cy="5486400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143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BA942E-51BD-4BB2-BEF8-AAFF03765C6F}" type="datetimeFigureOut">
              <a:rPr lang="en-US" smtClean="0"/>
              <a:t>5/7/2015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8FE5B0-85DA-4F93-A705-7E6B284C7E7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BA942E-51BD-4BB2-BEF8-AAFF03765C6F}" type="datetimeFigureOut">
              <a:rPr lang="en-US" smtClean="0"/>
              <a:t>5/7/2015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8FE5B0-85DA-4F93-A705-7E6B284C7E7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981200"/>
            <a:ext cx="7772400" cy="1362075"/>
          </a:xfrm>
        </p:spPr>
        <p:txBody>
          <a:bodyPr anchor="b">
            <a:noAutofit/>
          </a:bodyPr>
          <a:lstStyle>
            <a:lvl1pPr algn="l">
              <a:buNone/>
              <a:defRPr sz="4300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rgbClr val="FFFFFF"/>
                </a:solidFill>
                <a:effectLst>
                  <a:outerShdw blurRad="38100" dist="381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367088"/>
            <a:ext cx="7772400" cy="1509712"/>
          </a:xfrm>
        </p:spPr>
        <p:txBody>
          <a:bodyPr anchor="t"/>
          <a:lstStyle>
            <a:lvl1pPr marL="45720" indent="0">
              <a:buNone/>
              <a:defRPr sz="2100" b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BA942E-51BD-4BB2-BEF8-AAFF03765C6F}" type="datetimeFigureOut">
              <a:rPr lang="en-US" smtClean="0"/>
              <a:t>5/7/2015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8FE5B0-85DA-4F93-A705-7E6B284C7E7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BA942E-51BD-4BB2-BEF8-AAFF03765C6F}" type="datetimeFigureOut">
              <a:rPr lang="en-US" smtClean="0"/>
              <a:t>5/7/2015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8FE5B0-85DA-4F93-A705-7E6B284C7E7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1143000"/>
            <a:ext cx="8382000" cy="1069848"/>
          </a:xfrm>
        </p:spPr>
        <p:txBody>
          <a:bodyPr anchor="ctr"/>
          <a:lstStyle>
            <a:lvl1pPr>
              <a:defRPr sz="4000" b="0" i="0" cap="none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1000" y="2244970"/>
            <a:ext cx="4041648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721225" y="2244970"/>
            <a:ext cx="4041775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381000" y="2708519"/>
            <a:ext cx="4041648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18304" y="2708519"/>
            <a:ext cx="4041775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6" name="Date Placeholder 2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0FBA942E-51BD-4BB2-BEF8-AAFF03765C6F}" type="datetimeFigureOut">
              <a:rPr lang="en-US" smtClean="0"/>
              <a:t>5/7/2015</a:t>
            </a:fld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108FE5B0-85DA-4F93-A705-7E6B284C7E74}" type="slidenum">
              <a:rPr lang="en-US" smtClean="0"/>
              <a:t>‹#›</a:t>
            </a:fld>
            <a:endParaRPr lang="en-US"/>
          </a:p>
        </p:txBody>
      </p:sp>
      <p:sp>
        <p:nvSpPr>
          <p:cNvPr id="28" name="Footer Placeholder 2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9848"/>
          </a:xfrm>
        </p:spPr>
        <p:txBody>
          <a:bodyPr anchor="ctr"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583680" y="612648"/>
            <a:ext cx="957264" cy="457200"/>
          </a:xfrm>
        </p:spPr>
        <p:txBody>
          <a:bodyPr/>
          <a:lstStyle/>
          <a:p>
            <a:fld id="{0FBA942E-51BD-4BB2-BEF8-AAFF03765C6F}" type="datetimeFigureOut">
              <a:rPr lang="en-US" smtClean="0"/>
              <a:t>5/7/2015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5257800" y="612648"/>
            <a:ext cx="1325880" cy="457200"/>
          </a:xfr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174736" y="2272"/>
            <a:ext cx="762000" cy="365760"/>
          </a:xfrm>
        </p:spPr>
        <p:txBody>
          <a:bodyPr/>
          <a:lstStyle/>
          <a:p>
            <a:fld id="{108FE5B0-85DA-4F93-A705-7E6B284C7E7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BA942E-51BD-4BB2-BEF8-AAFF03765C6F}" type="datetimeFigureOut">
              <a:rPr lang="en-US" smtClean="0"/>
              <a:t>5/7/2015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8FE5B0-85DA-4F93-A705-7E6B284C7E7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3496" y="1101970"/>
            <a:ext cx="3383280" cy="877824"/>
          </a:xfrm>
        </p:spPr>
        <p:txBody>
          <a:bodyPr anchor="b"/>
          <a:lstStyle>
            <a:lvl1pPr algn="l">
              <a:buNone/>
              <a:defRPr sz="18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5353496" y="2010727"/>
            <a:ext cx="3383280" cy="4617720"/>
          </a:xfrm>
        </p:spPr>
        <p:txBody>
          <a:bodyPr/>
          <a:lstStyle>
            <a:lvl1pPr marL="9144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152400" y="776287"/>
            <a:ext cx="5102352" cy="58521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BA942E-51BD-4BB2-BEF8-AAFF03765C6F}" type="datetimeFigureOut">
              <a:rPr lang="en-US" smtClean="0"/>
              <a:t>5/7/2015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8FE5B0-85DA-4F93-A705-7E6B284C7E7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40434" y="1109160"/>
            <a:ext cx="586803" cy="4681637"/>
          </a:xfrm>
        </p:spPr>
        <p:txBody>
          <a:bodyPr vert="vert270" lIns="45720" tIns="0" rIns="45720" anchor="t"/>
          <a:lstStyle>
            <a:lvl1pPr algn="ctr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03671" y="1143000"/>
            <a:ext cx="4572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88443" y="3274308"/>
            <a:ext cx="2590800" cy="2516489"/>
          </a:xfrm>
        </p:spPr>
        <p:txBody>
          <a:bodyPr lIns="0" tIns="0" rIns="4572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BA942E-51BD-4BB2-BEF8-AAFF03765C6F}" type="datetimeFigureOut">
              <a:rPr lang="en-US" smtClean="0"/>
              <a:t>5/7/2015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8FE5B0-85DA-4F93-A705-7E6B284C7E7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 27"/>
          <p:cNvSpPr/>
          <p:nvPr/>
        </p:nvSpPr>
        <p:spPr>
          <a:xfrm>
            <a:off x="1" y="366818"/>
            <a:ext cx="9144000" cy="8440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Rectangle 28"/>
          <p:cNvSpPr/>
          <p:nvPr/>
        </p:nvSpPr>
        <p:spPr>
          <a:xfrm>
            <a:off x="0" y="-1"/>
            <a:ext cx="9144000" cy="310663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0" name="Rectangle 29"/>
          <p:cNvSpPr/>
          <p:nvPr/>
        </p:nvSpPr>
        <p:spPr>
          <a:xfrm>
            <a:off x="0" y="308276"/>
            <a:ext cx="9144001" cy="91441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1" name="Rectangle 30"/>
          <p:cNvSpPr/>
          <p:nvPr/>
        </p:nvSpPr>
        <p:spPr>
          <a:xfrm flipV="1">
            <a:off x="5410182" y="360246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Rectangle 31"/>
          <p:cNvSpPr/>
          <p:nvPr/>
        </p:nvSpPr>
        <p:spPr>
          <a:xfrm flipV="1">
            <a:off x="5410200" y="440112"/>
            <a:ext cx="3733801" cy="18003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3" name="Rounded Rectangle 32"/>
          <p:cNvSpPr/>
          <p:nvPr/>
        </p:nvSpPr>
        <p:spPr bwMode="white">
          <a:xfrm>
            <a:off x="5407339" y="497504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4" name="Rounded Rectangle 33"/>
          <p:cNvSpPr/>
          <p:nvPr/>
        </p:nvSpPr>
        <p:spPr bwMode="white">
          <a:xfrm>
            <a:off x="7373646" y="58894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5" name="Rectangle 34"/>
          <p:cNvSpPr/>
          <p:nvPr/>
        </p:nvSpPr>
        <p:spPr bwMode="invGray">
          <a:xfrm>
            <a:off x="9084966" y="-2001"/>
            <a:ext cx="57626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6" name="Rectangle 35"/>
          <p:cNvSpPr/>
          <p:nvPr/>
        </p:nvSpPr>
        <p:spPr bwMode="invGray">
          <a:xfrm>
            <a:off x="9044481" y="-2001"/>
            <a:ext cx="27432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7" name="Rectangle 36"/>
          <p:cNvSpPr/>
          <p:nvPr/>
        </p:nvSpPr>
        <p:spPr bwMode="invGray">
          <a:xfrm>
            <a:off x="9025428" y="-2001"/>
            <a:ext cx="9144" cy="621792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8" name="Rectangle 37"/>
          <p:cNvSpPr/>
          <p:nvPr/>
        </p:nvSpPr>
        <p:spPr bwMode="invGray">
          <a:xfrm>
            <a:off x="8975423" y="-2001"/>
            <a:ext cx="27432" cy="621792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9" name="Rectangle 38"/>
          <p:cNvSpPr/>
          <p:nvPr/>
        </p:nvSpPr>
        <p:spPr bwMode="invGray">
          <a:xfrm>
            <a:off x="8915677" y="380"/>
            <a:ext cx="54864" cy="585216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0" name="Rectangle 39"/>
          <p:cNvSpPr/>
          <p:nvPr/>
        </p:nvSpPr>
        <p:spPr bwMode="invGray">
          <a:xfrm>
            <a:off x="8873475" y="380"/>
            <a:ext cx="9144" cy="585216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68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2249424"/>
            <a:ext cx="8229600" cy="432511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586536" y="612648"/>
            <a:ext cx="957264" cy="45720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fld id="{0FBA942E-51BD-4BB2-BEF8-AAFF03765C6F}" type="datetimeFigureOut">
              <a:rPr lang="en-US" smtClean="0"/>
              <a:t>5/7/2015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5257800" y="612648"/>
            <a:ext cx="1325880" cy="45720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8174736" y="2272"/>
            <a:ext cx="762000" cy="365760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800">
                <a:solidFill>
                  <a:srgbClr val="FFFFFF"/>
                </a:solidFill>
              </a:defRPr>
            </a:lvl1pPr>
          </a:lstStyle>
          <a:p>
            <a:fld id="{108FE5B0-85DA-4F93-A705-7E6B284C7E74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65760" indent="-256032" algn="l" rtl="0" eaLnBrk="1" latinLnBrk="0" hangingPunct="1">
        <a:spcBef>
          <a:spcPts val="300"/>
        </a:spcBef>
        <a:buClr>
          <a:schemeClr val="accent3"/>
        </a:buClr>
        <a:buFont typeface="Georgia"/>
        <a:buChar char="•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8368" indent="-246888" algn="l" rtl="0" eaLnBrk="1" latinLnBrk="0" hangingPunct="1">
        <a:spcBef>
          <a:spcPts val="300"/>
        </a:spcBef>
        <a:buClr>
          <a:schemeClr val="accent2"/>
        </a:buClr>
        <a:buFont typeface="Georgia"/>
        <a:buChar char="▫"/>
        <a:defRPr kumimoji="0"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3544" indent="-219456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576" indent="-201168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8988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2000" kern="1200">
          <a:solidFill>
            <a:schemeClr val="accent3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Drawing Challenge</a:t>
            </a:r>
            <a:endParaRPr lang="en-US" dirty="0"/>
          </a:p>
        </p:txBody>
      </p:sp>
      <p:pic>
        <p:nvPicPr>
          <p:cNvPr id="1026" name="Picture 2" descr="http://cliparts.co/cliparts/ziX/59K/ziX59KdAT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7000" y="3886200"/>
            <a:ext cx="2743200" cy="2743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10149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Find a Partner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For this challenge you will be working in pairs</a:t>
            </a:r>
          </a:p>
          <a:p>
            <a:endParaRPr lang="en-US" dirty="0"/>
          </a:p>
          <a:p>
            <a:r>
              <a:rPr lang="en-US" dirty="0" smtClean="0"/>
              <a:t>Partner up with someone whose birthday is the same month as yours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808697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Challenge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249424"/>
            <a:ext cx="8229600" cy="4456176"/>
          </a:xfrm>
        </p:spPr>
        <p:txBody>
          <a:bodyPr>
            <a:normAutofit fontScale="92500" lnSpcReduction="20000"/>
          </a:bodyPr>
          <a:lstStyle/>
          <a:p>
            <a:r>
              <a:rPr lang="en-US" dirty="0" smtClean="0"/>
              <a:t>Sit back-to-back with your partner</a:t>
            </a:r>
          </a:p>
          <a:p>
            <a:endParaRPr lang="en-US" dirty="0"/>
          </a:p>
          <a:p>
            <a:r>
              <a:rPr lang="en-US" dirty="0" smtClean="0"/>
              <a:t>Decide who will be giving instructions and who will be receiving instructions</a:t>
            </a:r>
          </a:p>
          <a:p>
            <a:endParaRPr lang="en-US" dirty="0"/>
          </a:p>
          <a:p>
            <a:r>
              <a:rPr lang="en-US" b="1" dirty="0" smtClean="0"/>
              <a:t>Round 1:</a:t>
            </a:r>
            <a:r>
              <a:rPr lang="en-US" dirty="0" smtClean="0"/>
              <a:t> the partner receiving instructions may not ask questions and can only draw what their partner instructs them to</a:t>
            </a:r>
          </a:p>
          <a:p>
            <a:endParaRPr lang="en-US" dirty="0"/>
          </a:p>
          <a:p>
            <a:r>
              <a:rPr lang="en-US" b="1" dirty="0" smtClean="0"/>
              <a:t>Round 2: </a:t>
            </a:r>
            <a:r>
              <a:rPr lang="en-US" dirty="0" smtClean="0"/>
              <a:t>the partner receiving instructions may now asking clarifying questions about the instructions being given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38456595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Discussion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Compare the drawing from Round 1 to the original drawing – how did yours turn out in comparison?</a:t>
            </a:r>
          </a:p>
          <a:p>
            <a:endParaRPr lang="en-US" dirty="0"/>
          </a:p>
          <a:p>
            <a:r>
              <a:rPr lang="en-US" dirty="0" smtClean="0"/>
              <a:t>Compare the drawing from Round 2 to the original drawing – how does this drawing compare to the original?</a:t>
            </a: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65801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Small Group Reflection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US" dirty="0" smtClean="0"/>
              <a:t>Instructor: </a:t>
            </a:r>
            <a:r>
              <a:rPr lang="en-US" dirty="0"/>
              <a:t>How did giving instructions in the first round compare to the second?  Which was a more positive experience for you?  Explain.</a:t>
            </a:r>
          </a:p>
          <a:p>
            <a:endParaRPr lang="en-US" dirty="0" smtClean="0"/>
          </a:p>
          <a:p>
            <a:r>
              <a:rPr lang="en-US" dirty="0" smtClean="0"/>
              <a:t>Drawer: </a:t>
            </a:r>
            <a:r>
              <a:rPr lang="en-US" dirty="0"/>
              <a:t>How did not being about to ask questions in the first round compare to asking them in the second?  Which was a more </a:t>
            </a:r>
            <a:r>
              <a:rPr lang="en-US" dirty="0" smtClean="0"/>
              <a:t>positive experience for you?  Explain.</a:t>
            </a:r>
          </a:p>
          <a:p>
            <a:endParaRPr lang="en-US" dirty="0"/>
          </a:p>
          <a:p>
            <a:r>
              <a:rPr lang="en-US" dirty="0"/>
              <a:t>Based on this activity, why do you think it is important to provide group members or co-workers with feedback?</a:t>
            </a:r>
          </a:p>
          <a:p>
            <a:endParaRPr lang="en-US" dirty="0" smtClean="0"/>
          </a:p>
          <a:p>
            <a:r>
              <a:rPr lang="en-US" dirty="0"/>
              <a:t>What did this activity teach you about communication?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836805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Urban">
  <a:themeElements>
    <a:clrScheme name="Solstice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Urban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Urban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Urban</Template>
  <TotalTime>18</TotalTime>
  <Words>215</Words>
  <Application>Microsoft Office PowerPoint</Application>
  <PresentationFormat>On-screen Show (4:3)</PresentationFormat>
  <Paragraphs>26</Paragraphs>
  <Slides>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Urban</vt:lpstr>
      <vt:lpstr>Drawing Challenge</vt:lpstr>
      <vt:lpstr>Find a Partner</vt:lpstr>
      <vt:lpstr>The Challenge</vt:lpstr>
      <vt:lpstr>Discussion</vt:lpstr>
      <vt:lpstr>Small Group Reflection</vt:lpstr>
    </vt:vector>
  </TitlesOfParts>
  <Company>Hartford Union High School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Drawing Challenge</dc:title>
  <dc:creator>Sara Richmond</dc:creator>
  <cp:lastModifiedBy>Sara Richmond</cp:lastModifiedBy>
  <cp:revision>2</cp:revision>
  <dcterms:created xsi:type="dcterms:W3CDTF">2015-05-07T20:26:25Z</dcterms:created>
  <dcterms:modified xsi:type="dcterms:W3CDTF">2015-05-07T20:44:38Z</dcterms:modified>
</cp:coreProperties>
</file>